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  <p:sldMasterId id="2147483811" r:id="rId2"/>
  </p:sldMasterIdLst>
  <p:notesMasterIdLst>
    <p:notesMasterId r:id="rId7"/>
  </p:notesMasterIdLst>
  <p:handoutMasterIdLst>
    <p:handoutMasterId r:id="rId8"/>
  </p:handoutMasterIdLst>
  <p:sldIdLst>
    <p:sldId id="306" r:id="rId3"/>
    <p:sldId id="259" r:id="rId4"/>
    <p:sldId id="305" r:id="rId5"/>
    <p:sldId id="309" r:id="rId6"/>
  </p:sldIdLst>
  <p:sldSz cx="9144000" cy="6858000" type="screen4x3"/>
  <p:notesSz cx="9928225" cy="679767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09102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09102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09102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09102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09102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09102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09102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09102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09102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ona Ferrer" initials="MF" lastIdx="1" clrIdx="0">
    <p:extLst>
      <p:ext uri="{19B8F6BF-5375-455C-9EA6-DF929625EA0E}">
        <p15:presenceInfo xmlns:p15="http://schemas.microsoft.com/office/powerpoint/2012/main" userId="S-1-5-21-3952362051-3276217074-4175690953-11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B32"/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09102"/>
        </a:fontRef>
        <a:srgbClr val="F09102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BCA"/>
          </a:solidFill>
        </a:fill>
      </a:tcStyle>
    </a:wholeTbl>
    <a:band2H>
      <a:tcTxStyle/>
      <a:tcStyle>
        <a:tcBdr/>
        <a:fill>
          <a:solidFill>
            <a:srgbClr val="FCEE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09102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09102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09102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F09102"/>
        </a:fontRef>
        <a:srgbClr val="F09102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09102"/>
        </a:fontRef>
        <a:srgbClr val="F09102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09102"/>
        </a:fontRef>
        <a:srgbClr val="F09102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09102"/>
        </a:fontRef>
        <a:srgbClr val="F0910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CEE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09102"/>
        </a:fontRef>
        <a:srgbClr val="F0910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09102"/>
              </a:solidFill>
              <a:prstDash val="solid"/>
              <a:round/>
            </a:ln>
          </a:top>
          <a:bottom>
            <a:ln w="25400" cap="flat">
              <a:solidFill>
                <a:srgbClr val="F0910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09102"/>
              </a:solidFill>
              <a:prstDash val="solid"/>
              <a:round/>
            </a:ln>
          </a:top>
          <a:bottom>
            <a:ln w="25400" cap="flat">
              <a:solidFill>
                <a:srgbClr val="F0910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2652" autoAdjust="0"/>
  </p:normalViewPr>
  <p:slideViewPr>
    <p:cSldViewPr snapToGrid="0" snapToObjects="1">
      <p:cViewPr varScale="1">
        <p:scale>
          <a:sx n="102" d="100"/>
          <a:sy n="102" d="100"/>
        </p:scale>
        <p:origin x="12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62370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CD736-19C6-405A-B1AE-EC4710F07A96}" type="datetimeFigureOut">
              <a:rPr lang="ca-ES" smtClean="0"/>
              <a:pPr/>
              <a:t>23/8/2023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62370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02FAF-672D-476A-8043-35950F011692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820397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6" name="Shape 1886"/>
          <p:cNvSpPr>
            <a:spLocks noGrp="1" noRot="1" noChangeAspect="1"/>
          </p:cNvSpPr>
          <p:nvPr>
            <p:ph type="sldImg"/>
          </p:nvPr>
        </p:nvSpPr>
        <p:spPr>
          <a:xfrm>
            <a:off x="3265488" y="511175"/>
            <a:ext cx="3397250" cy="25479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87" name="Shape 1887"/>
          <p:cNvSpPr>
            <a:spLocks noGrp="1"/>
          </p:cNvSpPr>
          <p:nvPr>
            <p:ph type="body" sz="quarter" idx="1"/>
          </p:nvPr>
        </p:nvSpPr>
        <p:spPr>
          <a:xfrm>
            <a:off x="1323765" y="3228897"/>
            <a:ext cx="7280699" cy="305895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76902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" name="Shape 1936"/>
          <p:cNvSpPr>
            <a:spLocks noGrp="1" noRot="1" noChangeAspect="1"/>
          </p:cNvSpPr>
          <p:nvPr>
            <p:ph type="sldImg"/>
          </p:nvPr>
        </p:nvSpPr>
        <p:spPr>
          <a:xfrm>
            <a:off x="3265488" y="511175"/>
            <a:ext cx="3397250" cy="25479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37" name="Shape 19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b="0" u="none" dirty="0"/>
          </a:p>
        </p:txBody>
      </p:sp>
    </p:spTree>
    <p:extLst>
      <p:ext uri="{BB962C8B-B14F-4D97-AF65-F5344CB8AC3E}">
        <p14:creationId xmlns:p14="http://schemas.microsoft.com/office/powerpoint/2010/main" val="1866075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" name="Shape 1936"/>
          <p:cNvSpPr>
            <a:spLocks noGrp="1" noRot="1" noChangeAspect="1"/>
          </p:cNvSpPr>
          <p:nvPr>
            <p:ph type="sldImg"/>
          </p:nvPr>
        </p:nvSpPr>
        <p:spPr>
          <a:xfrm>
            <a:off x="3265488" y="511175"/>
            <a:ext cx="3397250" cy="25479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37" name="Shape 19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a-ES" sz="1200" dirty="0">
                <a:effectLst/>
                <a:latin typeface="+mn-lt"/>
                <a:ea typeface="+mn-ea"/>
                <a:cs typeface="+mn-cs"/>
                <a:sym typeface="Calibri"/>
              </a:rPr>
              <a:t>Xifra </a:t>
            </a:r>
            <a:r>
              <a:rPr lang="ca-ES" sz="1200" dirty="0" err="1">
                <a:effectLst/>
                <a:latin typeface="+mn-lt"/>
                <a:ea typeface="+mn-ea"/>
                <a:cs typeface="+mn-cs"/>
                <a:sym typeface="Calibri"/>
              </a:rPr>
              <a:t>Clusters</a:t>
            </a:r>
            <a:r>
              <a:rPr lang="ca-ES" sz="1200" dirty="0">
                <a:effectLst/>
                <a:latin typeface="+mn-lt"/>
                <a:ea typeface="+mn-ea"/>
                <a:cs typeface="+mn-cs"/>
                <a:sym typeface="Calibri"/>
              </a:rPr>
              <a:t>: comptem tant UB com FBG </a:t>
            </a:r>
          </a:p>
          <a:p>
            <a:r>
              <a:rPr lang="ca-ES" sz="1200" dirty="0">
                <a:effectLst/>
                <a:latin typeface="+mn-lt"/>
                <a:ea typeface="+mn-ea"/>
                <a:cs typeface="+mn-cs"/>
                <a:sym typeface="Calibri"/>
              </a:rPr>
              <a:t>Presència a Clústers a través de l’FBG: </a:t>
            </a:r>
            <a:r>
              <a:rPr lang="ca-ES" sz="1200" dirty="0" err="1">
                <a:effectLst/>
                <a:latin typeface="+mn-lt"/>
                <a:ea typeface="+mn-ea"/>
                <a:cs typeface="+mn-cs"/>
                <a:sym typeface="Calibri"/>
              </a:rPr>
              <a:t>Beauty</a:t>
            </a:r>
            <a:r>
              <a:rPr lang="ca-ES" sz="1200" dirty="0">
                <a:effectLst/>
                <a:latin typeface="+mn-lt"/>
                <a:ea typeface="+mn-ea"/>
                <a:cs typeface="+mn-cs"/>
                <a:sym typeface="Calibri"/>
              </a:rPr>
              <a:t> Clúster Barcelona, KID’S CLUSTER i Clúster de Salut Mental de Catalunya (CSMC) i </a:t>
            </a:r>
            <a:r>
              <a:rPr lang="ca-ES" sz="1200" dirty="0" err="1">
                <a:effectLst/>
                <a:latin typeface="+mn-lt"/>
                <a:ea typeface="+mn-ea"/>
                <a:cs typeface="+mn-cs"/>
                <a:sym typeface="Calibri"/>
              </a:rPr>
              <a:t>CataloniaBio</a:t>
            </a:r>
            <a:r>
              <a:rPr lang="ca-ES" sz="1200" dirty="0">
                <a:effectLst/>
                <a:latin typeface="+mn-lt"/>
                <a:ea typeface="+mn-ea"/>
                <a:cs typeface="+mn-cs"/>
                <a:sym typeface="Calibri"/>
              </a:rPr>
              <a:t> &amp; Health </a:t>
            </a:r>
            <a:r>
              <a:rPr lang="ca-ES" sz="1200" dirty="0" err="1">
                <a:effectLst/>
                <a:latin typeface="+mn-lt"/>
                <a:ea typeface="+mn-ea"/>
                <a:cs typeface="+mn-cs"/>
                <a:sym typeface="Calibri"/>
              </a:rPr>
              <a:t>Tech</a:t>
            </a:r>
            <a:endParaRPr lang="ca-ES" sz="1200" dirty="0">
              <a:effectLst/>
              <a:latin typeface="+mn-lt"/>
              <a:ea typeface="+mn-ea"/>
              <a:cs typeface="+mn-cs"/>
              <a:sym typeface="Calibri"/>
            </a:endParaRPr>
          </a:p>
          <a:p>
            <a:r>
              <a:rPr lang="ca-ES" sz="1200" dirty="0">
                <a:effectLst/>
                <a:latin typeface="+mn-lt"/>
                <a:ea typeface="+mn-ea"/>
                <a:cs typeface="+mn-cs"/>
                <a:sym typeface="Calibri"/>
              </a:rPr>
              <a:t>Presència a Clústers a través de grups de recerca, instituts, etc.: Catalan </a:t>
            </a:r>
            <a:r>
              <a:rPr lang="ca-ES" sz="1200" dirty="0" err="1">
                <a:effectLst/>
                <a:latin typeface="+mn-lt"/>
                <a:ea typeface="+mn-ea"/>
                <a:cs typeface="+mn-cs"/>
                <a:sym typeface="Calibri"/>
              </a:rPr>
              <a:t>Water</a:t>
            </a:r>
            <a:r>
              <a:rPr lang="ca-ES" sz="1200" dirty="0">
                <a:effectLst/>
                <a:latin typeface="+mn-lt"/>
                <a:ea typeface="+mn-ea"/>
                <a:cs typeface="+mn-cs"/>
                <a:sym typeface="Calibri"/>
              </a:rPr>
              <a:t> </a:t>
            </a:r>
            <a:r>
              <a:rPr lang="ca-ES" sz="1200" dirty="0" err="1">
                <a:effectLst/>
                <a:latin typeface="+mn-lt"/>
                <a:ea typeface="+mn-ea"/>
                <a:cs typeface="+mn-cs"/>
                <a:sym typeface="Calibri"/>
              </a:rPr>
              <a:t>Partnership</a:t>
            </a:r>
            <a:r>
              <a:rPr lang="ca-ES" sz="1200" dirty="0">
                <a:effectLst/>
                <a:latin typeface="+mn-lt"/>
                <a:ea typeface="+mn-ea"/>
                <a:cs typeface="+mn-cs"/>
                <a:sym typeface="Calibri"/>
              </a:rPr>
              <a:t> (CWP), Clúster Audiovisual de Catalunya, Clúster de Materials Avançats de Catalunya (MAV), Clúster Òptica i Fotònica (</a:t>
            </a:r>
            <a:r>
              <a:rPr lang="ca-ES" sz="1200" dirty="0" err="1">
                <a:effectLst/>
                <a:latin typeface="+mn-lt"/>
                <a:ea typeface="+mn-ea"/>
                <a:cs typeface="+mn-cs"/>
                <a:sym typeface="Calibri"/>
              </a:rPr>
              <a:t>secpho</a:t>
            </a:r>
            <a:r>
              <a:rPr lang="ca-ES" sz="1200" dirty="0">
                <a:effectLst/>
                <a:latin typeface="+mn-lt"/>
                <a:ea typeface="+mn-ea"/>
                <a:cs typeface="+mn-cs"/>
                <a:sym typeface="Calibri"/>
              </a:rPr>
              <a:t>). </a:t>
            </a:r>
          </a:p>
          <a:p>
            <a:r>
              <a:rPr lang="ca-ES" sz="1200" dirty="0">
                <a:effectLst/>
                <a:latin typeface="+mn-lt"/>
                <a:ea typeface="+mn-ea"/>
                <a:cs typeface="+mn-cs"/>
                <a:sym typeface="Calibri"/>
              </a:rPr>
              <a:t>Comunitats: </a:t>
            </a:r>
            <a:r>
              <a:rPr lang="ca-ES" sz="1200" dirty="0" err="1">
                <a:effectLst/>
                <a:latin typeface="+mn-lt"/>
                <a:ea typeface="+mn-ea"/>
                <a:cs typeface="+mn-cs"/>
                <a:sym typeface="Calibri"/>
              </a:rPr>
              <a:t>Deep</a:t>
            </a:r>
            <a:r>
              <a:rPr lang="ca-ES" sz="1200" dirty="0">
                <a:effectLst/>
                <a:latin typeface="+mn-lt"/>
                <a:ea typeface="+mn-ea"/>
                <a:cs typeface="+mn-cs"/>
                <a:sym typeface="Calibri"/>
              </a:rPr>
              <a:t> </a:t>
            </a:r>
            <a:r>
              <a:rPr lang="ca-ES" sz="1200" dirty="0" err="1">
                <a:effectLst/>
                <a:latin typeface="+mn-lt"/>
                <a:ea typeface="+mn-ea"/>
                <a:cs typeface="+mn-cs"/>
                <a:sym typeface="Calibri"/>
              </a:rPr>
              <a:t>Tech</a:t>
            </a:r>
            <a:r>
              <a:rPr lang="ca-ES" sz="1200" dirty="0">
                <a:effectLst/>
                <a:latin typeface="+mn-lt"/>
                <a:ea typeface="+mn-ea"/>
                <a:cs typeface="+mn-cs"/>
                <a:sym typeface="Calibri"/>
              </a:rPr>
              <a:t> </a:t>
            </a:r>
            <a:r>
              <a:rPr lang="ca-ES" sz="1200" dirty="0" err="1">
                <a:effectLst/>
                <a:latin typeface="+mn-lt"/>
                <a:ea typeface="+mn-ea"/>
                <a:cs typeface="+mn-cs"/>
                <a:sym typeface="Calibri"/>
              </a:rPr>
              <a:t>Community</a:t>
            </a:r>
            <a:r>
              <a:rPr lang="ca-ES" sz="1200" dirty="0">
                <a:effectLst/>
                <a:latin typeface="+mn-lt"/>
                <a:ea typeface="+mn-ea"/>
                <a:cs typeface="+mn-cs"/>
                <a:sym typeface="Calibri"/>
              </a:rPr>
              <a:t> i TECNIO</a:t>
            </a:r>
          </a:p>
          <a:p>
            <a:endParaRPr b="0" u="none" dirty="0"/>
          </a:p>
        </p:txBody>
      </p:sp>
    </p:spTree>
    <p:extLst>
      <p:ext uri="{BB962C8B-B14F-4D97-AF65-F5344CB8AC3E}">
        <p14:creationId xmlns:p14="http://schemas.microsoft.com/office/powerpoint/2010/main" val="1866075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" name="Shape 1936"/>
          <p:cNvSpPr>
            <a:spLocks noGrp="1" noRot="1" noChangeAspect="1"/>
          </p:cNvSpPr>
          <p:nvPr>
            <p:ph type="sldImg"/>
          </p:nvPr>
        </p:nvSpPr>
        <p:spPr>
          <a:xfrm>
            <a:off x="3265488" y="511175"/>
            <a:ext cx="3397250" cy="25479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37" name="Shape 19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b="0" u="none" dirty="0"/>
          </a:p>
        </p:txBody>
      </p:sp>
    </p:spTree>
    <p:extLst>
      <p:ext uri="{BB962C8B-B14F-4D97-AF65-F5344CB8AC3E}">
        <p14:creationId xmlns:p14="http://schemas.microsoft.com/office/powerpoint/2010/main" val="1866075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" name="Shape 1936"/>
          <p:cNvSpPr>
            <a:spLocks noGrp="1" noRot="1" noChangeAspect="1"/>
          </p:cNvSpPr>
          <p:nvPr>
            <p:ph type="sldImg"/>
          </p:nvPr>
        </p:nvSpPr>
        <p:spPr>
          <a:xfrm>
            <a:off x="3265488" y="511175"/>
            <a:ext cx="3397250" cy="25479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37" name="Shape 19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b="0" u="none" dirty="0"/>
          </a:p>
        </p:txBody>
      </p:sp>
    </p:spTree>
    <p:extLst>
      <p:ext uri="{BB962C8B-B14F-4D97-AF65-F5344CB8AC3E}">
        <p14:creationId xmlns:p14="http://schemas.microsoft.com/office/powerpoint/2010/main" val="1866075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5B57F5-808F-43AC-8067-A287D75492D4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0432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F68E91F-9593-4E12-87D2-A2D5DE0788D0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9774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34C0DEAF-ED2E-4CCB-B438-0C991B411D0E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58615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4805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4326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333773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3BB6-3670-473B-AC04-A78D855439F5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0432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60EF-A8A1-4C21-BDD7-E3E2573C6FED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9911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7862-970F-4BF7-8EF5-6412A3ED7A76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44248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2737A-D465-42B9-974B-E8999285B781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582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977C-27CA-4EA8-A234-3CBC1462B785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52197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1055750-A39D-4C37-A587-4E0D356BD611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99114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30BA-B77F-42F1-BCEC-AA8415E513AA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774045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3BB8D-64B3-4D0A-A9F1-06FF44D0195C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936150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8262-78E5-4100-877D-D41A1367D944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116492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C606D-D08D-412C-9C0A-AE75B0EAC51C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520464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2D9C-5765-4377-A50B-1145D724CAF9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977481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699D-A437-4916-A8B5-BAF58D80816C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586156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0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48051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43266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333773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C36D1CD0-EC60-4C8A-9701-90A83A98BAE6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4424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B8C4F95-8709-411B-93FF-C195763E482D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58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B620AA-60F0-4B3F-97AB-7C5C1435B7D5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5219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11BA3FC9-47E2-4962-8073-12B719BCB48A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7740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93514CC8-9A4F-4AC5-A014-9016B44B3532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9361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FE6C446-C948-4CDC-B336-6D2838BE124D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11649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69B4372-CD2D-45A7-AE5D-B9AF551D5A68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5204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6 Rectángulo"/>
          <p:cNvSpPr/>
          <p:nvPr userDrawn="1"/>
        </p:nvSpPr>
        <p:spPr>
          <a:xfrm>
            <a:off x="0" y="6543414"/>
            <a:ext cx="9144000" cy="312592"/>
          </a:xfrm>
          <a:prstGeom prst="rect">
            <a:avLst/>
          </a:prstGeom>
          <a:solidFill>
            <a:srgbClr val="F68B3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38364" y="6512059"/>
            <a:ext cx="2042719" cy="2849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typeface="Helvetica LT Std Light" pitchFamily="34" charset="0"/>
              </a:defRPr>
            </a:lvl1pPr>
          </a:lstStyle>
          <a:p>
            <a:fld id="{021FD009-CF36-4D70-9B03-B0A0F197CDC3}" type="slidenum">
              <a:rPr lang="ca-ES" smtClean="0"/>
              <a:pPr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39796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796" r:id="rId12"/>
    <p:sldLayoutId id="2147483795" r:id="rId13"/>
    <p:sldLayoutId id="2147483809" r:id="rId14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accent6"/>
          </a:solidFill>
          <a:latin typeface="Helvetica LT Std 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Helvetica LT Std Light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Helvetica LT Std Ligh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LT Std Ligh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Helvetica LT Std Ligh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Helvetica LT Std Ligh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F310A-2191-4EBA-91DD-F1F890BA4B9C}" type="datetime1">
              <a:rPr lang="ca-ES" smtClean="0"/>
              <a:pPr/>
              <a:t>23/8/2023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FD009-CF36-4D70-9B03-B0A0F197CDC3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9796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3" r:id="rId12"/>
    <p:sldLayoutId id="2147483824" r:id="rId13"/>
    <p:sldLayoutId id="2147483825" r:id="rId14"/>
    <p:sldLayoutId id="2147483826" r:id="rId15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7" name="2 Marcador de texto"/>
          <p:cNvSpPr txBox="1"/>
          <p:nvPr/>
        </p:nvSpPr>
        <p:spPr>
          <a:xfrm>
            <a:off x="6305111" y="58593"/>
            <a:ext cx="2626256" cy="455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defTabSz="914400">
              <a:spcBef>
                <a:spcPts val="500"/>
              </a:spcBef>
              <a:defRPr sz="2400" b="1">
                <a:solidFill>
                  <a:srgbClr val="F79502"/>
                </a:solidFill>
                <a:latin typeface="Helvetica LT Std Light"/>
                <a:ea typeface="Helvetica LT Std Light"/>
                <a:cs typeface="Helvetica LT Std Light"/>
                <a:sym typeface="Helvetica LT Std Light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ca-ES" sz="1800" dirty="0">
                <a:solidFill>
                  <a:srgbClr val="F68B32"/>
                </a:solidFill>
                <a:latin typeface="Helvetica LT Std Light" pitchFamily="34" charset="0"/>
              </a:rPr>
              <a:t>Dades any 2022</a:t>
            </a:r>
            <a:endParaRPr sz="1800" dirty="0"/>
          </a:p>
        </p:txBody>
      </p:sp>
      <p:graphicFrame>
        <p:nvGraphicFramePr>
          <p:cNvPr id="1922" name="Tabla 9"/>
          <p:cNvGraphicFramePr/>
          <p:nvPr>
            <p:extLst>
              <p:ext uri="{D42A27DB-BD31-4B8C-83A1-F6EECF244321}">
                <p14:modId xmlns:p14="http://schemas.microsoft.com/office/powerpoint/2010/main" val="2821110425"/>
              </p:ext>
            </p:extLst>
          </p:nvPr>
        </p:nvGraphicFramePr>
        <p:xfrm>
          <a:off x="5785951" y="1342589"/>
          <a:ext cx="3125344" cy="3498396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334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7942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53,98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M d’€ </a:t>
                      </a:r>
                      <a:r>
                        <a:rPr sz="1400" dirty="0" err="1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contractats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 per a la UB</a:t>
                      </a:r>
                    </a:p>
                  </a:txBody>
                  <a:tcPr marL="45720" marR="45720"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163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s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7</a:t>
                      </a: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29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E</a:t>
                      </a:r>
                      <a:r>
                        <a:rPr sz="1400" dirty="0" err="1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mpreses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 i </a:t>
                      </a: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I</a:t>
                      </a:r>
                      <a:r>
                        <a:rPr sz="1400" dirty="0" err="1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nstitucions</a:t>
                      </a: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 col·laboren</a:t>
                      </a:r>
                      <a:r>
                        <a:rPr lang="ca-ES" sz="1400" baseline="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 amb la UB</a:t>
                      </a: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8661">
                <a:tc>
                  <a:txBody>
                    <a:bodyPr/>
                    <a:lstStyle/>
                    <a:p>
                      <a:pPr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1.</a:t>
                      </a:r>
                      <a:r>
                        <a:rPr lang="es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736</a:t>
                      </a:r>
                      <a:r>
                        <a:rPr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 </a:t>
                      </a:r>
                    </a:p>
                  </a:txBody>
                  <a:tcPr marL="45722" marR="45722" marT="45722" marB="45722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80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P</a:t>
                      </a:r>
                      <a:r>
                        <a:rPr sz="1400" dirty="0" err="1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rojectes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 </a:t>
                      </a:r>
                      <a:r>
                        <a:rPr sz="1400" dirty="0" err="1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actius</a:t>
                      </a: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2" marR="45722" marT="45722" marB="45722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2257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b="0" i="0" kern="12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3</a:t>
                      </a:r>
                      <a:r>
                        <a:rPr sz="2400" b="0" i="0" kern="12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,</a:t>
                      </a:r>
                      <a:r>
                        <a:rPr lang="es-ES" sz="2400" b="0" i="0" kern="12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8</a:t>
                      </a:r>
                      <a:endParaRPr sz="2400" b="0" i="0" kern="12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2" marR="45722" marT="45722" marB="45722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400">
                          <a:solidFill>
                            <a:srgbClr val="5F5F5F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 d’€ de </a:t>
                      </a:r>
                      <a:r>
                        <a:rPr lang="ca-ES" dirty="0">
                          <a:solidFill>
                            <a:schemeClr val="tx1"/>
                          </a:solidFill>
                        </a:rPr>
                        <a:t>retorn per a la UB</a:t>
                      </a:r>
                      <a:r>
                        <a:rPr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45722" marR="45722" marT="45722" marB="45722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308344" y="1480559"/>
            <a:ext cx="42618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>
                <a:solidFill>
                  <a:schemeClr val="tx1"/>
                </a:solidFill>
                <a:latin typeface="Helvetica LT Std Light" pitchFamily="34" charset="0"/>
                <a:cs typeface="Arial" pitchFamily="34" charset="0"/>
              </a:rPr>
              <a:t>Com a agent de desenvolupament econòmic i social, la Universitat de Barcelona té com a objectiu facilitar la transferència de coneixements i els resultats de la R + D + I a la societat, </a:t>
            </a:r>
            <a:r>
              <a:rPr lang="ca-ES" dirty="0" err="1">
                <a:solidFill>
                  <a:schemeClr val="tx1"/>
                </a:solidFill>
                <a:latin typeface="Helvetica LT Std Light" pitchFamily="34" charset="0"/>
                <a:cs typeface="Arial" pitchFamily="34" charset="0"/>
              </a:rPr>
              <a:t>contribuïnt</a:t>
            </a:r>
            <a:r>
              <a:rPr lang="ca-ES" dirty="0">
                <a:solidFill>
                  <a:schemeClr val="tx1"/>
                </a:solidFill>
                <a:latin typeface="Helvetica LT Std Light" pitchFamily="34" charset="0"/>
                <a:cs typeface="Arial" pitchFamily="34" charset="0"/>
              </a:rPr>
              <a:t> així a la competitivitat del teixit empresarial i a la millora del benestar social. </a:t>
            </a:r>
          </a:p>
          <a:p>
            <a:endParaRPr lang="ca-ES" dirty="0">
              <a:solidFill>
                <a:schemeClr val="tx1"/>
              </a:solidFill>
              <a:latin typeface="Helvetica LT Std Light" pitchFamily="34" charset="0"/>
              <a:cs typeface="Arial" pitchFamily="34" charset="0"/>
            </a:endParaRPr>
          </a:p>
          <a:p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La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Fundació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Bosch i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Gimpera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es crea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l’any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1983 i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és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l’oficina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de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transferència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de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tecnologia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i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coneixement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de la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Universitat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de Barcelona.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Com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a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mitjà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propi de la UB té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l’encàrrec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de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dur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a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terme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les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activitats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d’innovació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,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promoció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,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valorització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,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transferència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dels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resultats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i la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gestió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de contractes,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convenis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i </a:t>
            </a:r>
            <a:r>
              <a:rPr lang="es-ES_tradnl" dirty="0" err="1">
                <a:solidFill>
                  <a:schemeClr val="tx1"/>
                </a:solidFill>
                <a:latin typeface="Helvetica LT Std Light" panose="020B0403020202020204" pitchFamily="34" charset="0"/>
              </a:rPr>
              <a:t>projectes</a:t>
            </a:r>
            <a:r>
              <a:rPr lang="es-ES_tradnl" dirty="0">
                <a:solidFill>
                  <a:schemeClr val="tx1"/>
                </a:solidFill>
                <a:latin typeface="Helvetica LT Std Light" panose="020B0403020202020204" pitchFamily="34" charset="0"/>
              </a:rPr>
              <a:t> de la UB.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96" y="177385"/>
            <a:ext cx="3264408" cy="694944"/>
          </a:xfrm>
          <a:prstGeom prst="rect">
            <a:avLst/>
          </a:prstGeom>
        </p:spPr>
      </p:pic>
      <p:sp>
        <p:nvSpPr>
          <p:cNvPr id="13" name="2 Marcador de texto"/>
          <p:cNvSpPr txBox="1"/>
          <p:nvPr/>
        </p:nvSpPr>
        <p:spPr>
          <a:xfrm>
            <a:off x="266779" y="900311"/>
            <a:ext cx="4431383" cy="570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defTabSz="914400">
              <a:spcBef>
                <a:spcPts val="500"/>
              </a:spcBef>
              <a:defRPr sz="2400" b="1">
                <a:solidFill>
                  <a:srgbClr val="F79502"/>
                </a:solidFill>
                <a:latin typeface="Helvetica LT Std Light"/>
                <a:ea typeface="Helvetica LT Std Light"/>
                <a:cs typeface="Helvetica LT Std Light"/>
                <a:sym typeface="Helvetica LT Std Light"/>
              </a:defRPr>
            </a:lvl1pPr>
          </a:lstStyle>
          <a:p>
            <a:pPr>
              <a:lnSpc>
                <a:spcPct val="120000"/>
              </a:lnSpc>
            </a:pPr>
            <a:r>
              <a:rPr lang="ca-ES" b="0" dirty="0">
                <a:solidFill>
                  <a:srgbClr val="F68B32"/>
                </a:solidFill>
                <a:latin typeface="Helvetica LT" panose="02000803040000020004" pitchFamily="2" charset="0"/>
              </a:rPr>
              <a:t>Connectant recerca i societat</a:t>
            </a:r>
            <a:endParaRPr b="0" dirty="0">
              <a:latin typeface="Helvetica LT" panose="02000803040000020004" pitchFamily="2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600077"/>
              </p:ext>
            </p:extLst>
          </p:nvPr>
        </p:nvGraphicFramePr>
        <p:xfrm>
          <a:off x="5794966" y="4811366"/>
          <a:ext cx="3125344" cy="162763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334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26172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s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55</a:t>
                      </a:r>
                      <a:endParaRPr lang="ca-ES"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ca-ES"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746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ca-ES"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P</a:t>
                      </a:r>
                      <a:r>
                        <a:rPr sz="1400" dirty="0" err="1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ersones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 en </a:t>
                      </a:r>
                      <a:r>
                        <a:rPr sz="1400" dirty="0" err="1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plantilla</a:t>
                      </a:r>
                      <a:endParaRPr lang="ca-ES"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ca-ES"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ca-ES"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Persones contractades per a projectes de recerca</a:t>
                      </a: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80FC7D97-F169-4E44-8C5F-BF1C5AD48C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179" y="1352114"/>
            <a:ext cx="990600" cy="9906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1D267746-06B4-4E16-B8CD-D51284B1709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97053" y="2239774"/>
            <a:ext cx="1006852" cy="100685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9B2DAD2-1EE0-4F05-B235-E5B806FF752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006" y="3160902"/>
            <a:ext cx="900946" cy="900946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E7552F83-DC32-4B3F-8E5C-BDF65FA1CC2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959" y="3995173"/>
            <a:ext cx="963820" cy="96382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686AE08C-74F1-4718-BAD9-B4CC90C686A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799" y="5150997"/>
            <a:ext cx="957574" cy="95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519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mbits.png" descr="ambits.png"/>
          <p:cNvPicPr>
            <a:picLocks noChangeAspect="1"/>
          </p:cNvPicPr>
          <p:nvPr/>
        </p:nvPicPr>
        <p:blipFill>
          <a:blip r:embed="rId3" cstate="print">
            <a:extLst/>
          </a:blip>
          <a:srcRect l="6159" t="12469" r="7709" b="12469"/>
          <a:stretch>
            <a:fillRect/>
          </a:stretch>
        </p:blipFill>
        <p:spPr>
          <a:xfrm>
            <a:off x="469795" y="995562"/>
            <a:ext cx="8215408" cy="2266828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Impulsem la innovació en tots els àmbits de recerca de la Universitat de Barcelona"/>
          <p:cNvSpPr txBox="1"/>
          <p:nvPr/>
        </p:nvSpPr>
        <p:spPr>
          <a:xfrm>
            <a:off x="446588" y="236096"/>
            <a:ext cx="8495414" cy="646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2200">
                <a:solidFill>
                  <a:srgbClr val="5F5F5F"/>
                </a:solidFill>
                <a:latin typeface="Helvetica LT Std Light"/>
                <a:ea typeface="Helvetica LT Std Light"/>
                <a:cs typeface="Helvetica LT Std Light"/>
                <a:sym typeface="Helvetica LT Std Light"/>
              </a:defRPr>
            </a:lvl1pPr>
          </a:lstStyle>
          <a:p>
            <a:pPr algn="l"/>
            <a:r>
              <a:rPr lang="ca-ES" sz="1800" dirty="0">
                <a:solidFill>
                  <a:schemeClr val="tx1"/>
                </a:solidFill>
                <a:latin typeface="Helvetica LT Std Light" pitchFamily="34" charset="0"/>
              </a:rPr>
              <a:t>Àmbits </a:t>
            </a:r>
            <a:r>
              <a:rPr lang="fr-FR" sz="1800" dirty="0" err="1">
                <a:solidFill>
                  <a:schemeClr val="tx1"/>
                </a:solidFill>
              </a:rPr>
              <a:t>sectorials</a:t>
            </a:r>
            <a:r>
              <a:rPr lang="fr-FR" sz="1800" dirty="0">
                <a:solidFill>
                  <a:schemeClr val="tx1"/>
                </a:solidFill>
              </a:rPr>
              <a:t> del RIS3CAT </a:t>
            </a:r>
            <a:r>
              <a:rPr lang="ca-ES" sz="1800" dirty="0">
                <a:solidFill>
                  <a:schemeClr val="tx1"/>
                </a:solidFill>
                <a:latin typeface="Helvetica LT Std Light" pitchFamily="34" charset="0"/>
              </a:rPr>
              <a:t>amb els que es compta amb l’expertesa dels investigadors i grups de recerca, i es disposa de tecnologies per llicenciar</a:t>
            </a:r>
            <a:endParaRPr sz="1800" dirty="0">
              <a:solidFill>
                <a:schemeClr val="tx1"/>
              </a:solidFill>
            </a:endParaRPr>
          </a:p>
        </p:txBody>
      </p:sp>
      <p:sp>
        <p:nvSpPr>
          <p:cNvPr id="23" name="2 Marcador de texto"/>
          <p:cNvSpPr txBox="1"/>
          <p:nvPr/>
        </p:nvSpPr>
        <p:spPr>
          <a:xfrm>
            <a:off x="1588955" y="4687842"/>
            <a:ext cx="2185844" cy="5668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defTabSz="914400">
              <a:spcBef>
                <a:spcPts val="500"/>
              </a:spcBef>
              <a:defRPr sz="2400" b="1">
                <a:solidFill>
                  <a:srgbClr val="F79502"/>
                </a:solidFill>
                <a:latin typeface="Helvetica LT Std Light"/>
                <a:ea typeface="Helvetica LT Std Light"/>
                <a:cs typeface="Helvetica LT Std Light"/>
                <a:sym typeface="Helvetica LT Std Light"/>
              </a:defRPr>
            </a:lvl1pPr>
          </a:lstStyle>
          <a:p>
            <a:pPr>
              <a:lnSpc>
                <a:spcPct val="120000"/>
              </a:lnSpc>
            </a:pPr>
            <a:r>
              <a:rPr lang="ca-ES" b="0" dirty="0">
                <a:latin typeface="Helvetica LT" panose="02000803040000020004" pitchFamily="2" charset="0"/>
              </a:rPr>
              <a:t>Dinamització</a:t>
            </a:r>
            <a:endParaRPr b="0" dirty="0">
              <a:latin typeface="Helvetica LT" panose="02000803040000020004" pitchFamily="2" charset="0"/>
            </a:endParaRPr>
          </a:p>
        </p:txBody>
      </p:sp>
      <p:graphicFrame>
        <p:nvGraphicFramePr>
          <p:cNvPr id="24" name="Tabla 9"/>
          <p:cNvGraphicFramePr/>
          <p:nvPr>
            <p:extLst>
              <p:ext uri="{D42A27DB-BD31-4B8C-83A1-F6EECF244321}">
                <p14:modId xmlns:p14="http://schemas.microsoft.com/office/powerpoint/2010/main" val="1325796202"/>
              </p:ext>
            </p:extLst>
          </p:nvPr>
        </p:nvGraphicFramePr>
        <p:xfrm>
          <a:off x="4157586" y="3832859"/>
          <a:ext cx="4093299" cy="247396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530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2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5545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s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10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ca-ES"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Clústers</a:t>
                      </a:r>
                      <a:r>
                        <a:rPr lang="ca-ES" sz="1400" baseline="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 i Comunitats empresarials</a:t>
                      </a:r>
                      <a:endParaRPr lang="ca-ES"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382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9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Activitats dinamitzadores</a:t>
                      </a: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7044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243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Persones beneficiàries</a:t>
                      </a: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869C9768-F02B-4C1A-8B36-F43F6CF926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85" y="4232909"/>
            <a:ext cx="1290860" cy="12908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7" name="2 Marcador de texto"/>
          <p:cNvSpPr txBox="1"/>
          <p:nvPr/>
        </p:nvSpPr>
        <p:spPr>
          <a:xfrm>
            <a:off x="1207238" y="233919"/>
            <a:ext cx="1429681" cy="723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defTabSz="914400">
              <a:spcBef>
                <a:spcPts val="500"/>
              </a:spcBef>
              <a:defRPr sz="2400" b="1">
                <a:solidFill>
                  <a:srgbClr val="F79502"/>
                </a:solidFill>
                <a:latin typeface="Helvetica LT Std Light"/>
                <a:ea typeface="Helvetica LT Std Light"/>
                <a:cs typeface="Helvetica LT Std Light"/>
                <a:sym typeface="Helvetica LT Std Light"/>
              </a:defRPr>
            </a:lvl1pPr>
          </a:lstStyle>
          <a:p>
            <a:pPr>
              <a:lnSpc>
                <a:spcPct val="120000"/>
              </a:lnSpc>
            </a:pPr>
            <a:r>
              <a:rPr lang="ca-ES" b="0" dirty="0">
                <a:latin typeface="Helvetica LT" panose="02000803040000020004" pitchFamily="2" charset="0"/>
              </a:rPr>
              <a:t>Ajuts</a:t>
            </a:r>
            <a:endParaRPr b="0" dirty="0">
              <a:latin typeface="Helvetica LT" panose="02000803040000020004" pitchFamily="2" charset="0"/>
            </a:endParaRPr>
          </a:p>
        </p:txBody>
      </p:sp>
      <p:graphicFrame>
        <p:nvGraphicFramePr>
          <p:cNvPr id="1922" name="Tabla 9"/>
          <p:cNvGraphicFramePr/>
          <p:nvPr>
            <p:extLst>
              <p:ext uri="{D42A27DB-BD31-4B8C-83A1-F6EECF244321}">
                <p14:modId xmlns:p14="http://schemas.microsoft.com/office/powerpoint/2010/main" val="456857041"/>
              </p:ext>
            </p:extLst>
          </p:nvPr>
        </p:nvGraphicFramePr>
        <p:xfrm>
          <a:off x="312833" y="1292139"/>
          <a:ext cx="4008224" cy="4102646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671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5545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b="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40,75</a:t>
                      </a:r>
                      <a:r>
                        <a:rPr lang="ca-ES" sz="1800" b="0" dirty="0">
                          <a:solidFill>
                            <a:srgbClr val="FF0000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 </a:t>
                      </a:r>
                      <a:endParaRPr sz="1800" b="0" dirty="0">
                        <a:solidFill>
                          <a:srgbClr val="FF0000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ca-ES" sz="1400" b="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b="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M d’ € Contractats</a:t>
                      </a: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1400" b="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382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s-ES" sz="2400" b="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133</a:t>
                      </a:r>
                      <a:endParaRPr sz="2400" b="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b="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Ajuts gestionats</a:t>
                      </a:r>
                      <a:endParaRPr sz="1400" b="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3450">
                <a:tc>
                  <a:txBody>
                    <a:bodyPr/>
                    <a:lstStyle/>
                    <a:p>
                      <a:pPr algn="ctr" defTabSz="914400">
                        <a:defRPr sz="2400">
                          <a:solidFill>
                            <a:srgbClr val="5F5F5F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defRPr>
                      </a:pPr>
                      <a:r>
                        <a:rPr lang="ca-ES" sz="2000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  <a:p>
                      <a:pPr algn="ctr" defTabSz="914400">
                        <a:defRPr sz="2400">
                          <a:solidFill>
                            <a:srgbClr val="5F5F5F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defRPr>
                      </a:pPr>
                      <a:r>
                        <a:rPr lang="ca-ES" sz="2000" dirty="0">
                          <a:solidFill>
                            <a:schemeClr val="tx1"/>
                          </a:solidFill>
                        </a:rPr>
                        <a:t>4,47 </a:t>
                      </a:r>
                      <a:r>
                        <a:rPr lang="ca-ES" sz="1400" dirty="0">
                          <a:solidFill>
                            <a:schemeClr val="tx1"/>
                          </a:solidFill>
                        </a:rPr>
                        <a:t>M </a:t>
                      </a: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€</a:t>
                      </a:r>
                    </a:p>
                    <a:p>
                      <a:pPr algn="ctr" defTabSz="914400">
                        <a:defRPr sz="2400">
                          <a:solidFill>
                            <a:srgbClr val="5F5F5F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defRPr>
                      </a:pPr>
                      <a:endParaRPr lang="es-ES" sz="1800" dirty="0">
                        <a:solidFill>
                          <a:schemeClr val="tx1"/>
                        </a:solidFill>
                        <a:latin typeface="Helvetica LT Std Light"/>
                        <a:sym typeface="Helvetica LT Std Light"/>
                      </a:endParaRPr>
                    </a:p>
                    <a:p>
                      <a:pPr algn="ctr" defTabSz="914400">
                        <a:defRPr sz="2400">
                          <a:solidFill>
                            <a:srgbClr val="5F5F5F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defRPr>
                      </a:pPr>
                      <a:endParaRPr lang="ca-ES" sz="1800" dirty="0">
                        <a:solidFill>
                          <a:schemeClr val="tx1"/>
                        </a:solidFill>
                        <a:latin typeface="Helvetica LT Std Light"/>
                        <a:sym typeface="Helvetica LT Std Light"/>
                      </a:endParaRPr>
                    </a:p>
                    <a:p>
                      <a:pPr algn="ctr" defTabSz="914400">
                        <a:defRPr sz="2400">
                          <a:solidFill>
                            <a:srgbClr val="5F5F5F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defRPr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ca-E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pPr algn="ctr" defTabSz="914400">
                        <a:defRPr sz="2400">
                          <a:solidFill>
                            <a:srgbClr val="5F5F5F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defRPr>
                      </a:pPr>
                      <a:r>
                        <a:rPr lang="ca-ES" sz="2000" dirty="0">
                          <a:solidFill>
                            <a:schemeClr val="tx1"/>
                          </a:solidFill>
                        </a:rPr>
                        <a:t>36,28</a:t>
                      </a:r>
                      <a:r>
                        <a:rPr lang="ca-ES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a-ES" sz="1400" dirty="0">
                          <a:solidFill>
                            <a:schemeClr val="tx1"/>
                          </a:solidFill>
                        </a:rPr>
                        <a:t>M </a:t>
                      </a: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€</a:t>
                      </a:r>
                      <a:endParaRPr lang="ca-ES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400">
                          <a:solidFill>
                            <a:srgbClr val="5F5F5F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defRPr>
                      </a:pPr>
                      <a:endParaRPr sz="18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ca-ES"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ca-ES"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Ajuts</a:t>
                      </a:r>
                      <a:r>
                        <a:rPr lang="ca-ES" sz="1400" baseline="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 obtinguts d’institucions públiques i privades</a:t>
                      </a: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ca-ES" sz="1400" baseline="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ca-ES" sz="1400" baseline="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ca-ES"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Ajuts</a:t>
                      </a:r>
                      <a:r>
                        <a:rPr lang="ca-ES" sz="1400" baseline="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 obtinguts de la Comissió Europea</a:t>
                      </a:r>
                      <a:endParaRPr lang="ca-ES"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ca-ES" sz="1400" baseline="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ca-ES" sz="1400" baseline="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2" name="Tabla 9"/>
          <p:cNvGraphicFramePr/>
          <p:nvPr>
            <p:extLst>
              <p:ext uri="{D42A27DB-BD31-4B8C-83A1-F6EECF244321}">
                <p14:modId xmlns:p14="http://schemas.microsoft.com/office/powerpoint/2010/main" val="3806088752"/>
              </p:ext>
            </p:extLst>
          </p:nvPr>
        </p:nvGraphicFramePr>
        <p:xfrm>
          <a:off x="4774014" y="2578733"/>
          <a:ext cx="4215870" cy="1659624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58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1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5545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 pitchFamily="34" charset="0"/>
                          <a:ea typeface="Helvetica LT Std Light"/>
                          <a:cs typeface="Helvetica LT Std Light"/>
                          <a:sym typeface="Helvetica LT Std Light"/>
                        </a:rPr>
                        <a:t>11,33</a:t>
                      </a:r>
                      <a:r>
                        <a:rPr sz="2400" dirty="0">
                          <a:solidFill>
                            <a:schemeClr val="tx1"/>
                          </a:solidFill>
                          <a:latin typeface="Helvetica LT Std Light" pitchFamily="34" charset="0"/>
                          <a:ea typeface="Helvetica LT Std Light"/>
                          <a:cs typeface="Helvetica LT Std Light"/>
                          <a:sym typeface="Helvetica LT Std Light"/>
                        </a:rPr>
                        <a:t> </a:t>
                      </a: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Helvetica LT Std Light" pitchFamily="34" charset="0"/>
                          <a:ea typeface="Helvetica LT Std Light"/>
                          <a:cs typeface="Helvetica LT Std Light"/>
                          <a:sym typeface="Helvetica LT Std Light"/>
                        </a:rPr>
                        <a:t>M d’€ </a:t>
                      </a:r>
                      <a:r>
                        <a:rPr sz="1400" dirty="0" err="1">
                          <a:solidFill>
                            <a:schemeClr val="tx1"/>
                          </a:solidFill>
                          <a:latin typeface="Helvetica LT Std Light" pitchFamily="34" charset="0"/>
                          <a:ea typeface="Helvetica LT Std Light"/>
                          <a:cs typeface="Helvetica LT Std Light"/>
                          <a:sym typeface="Helvetica LT Std Light"/>
                        </a:rPr>
                        <a:t>contractats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Helvetica LT Std Light" pitchFamily="34" charset="0"/>
                          <a:ea typeface="Helvetica LT Std Light"/>
                          <a:cs typeface="Helvetica LT Std Light"/>
                          <a:sym typeface="Helvetica LT Std Light"/>
                        </a:rPr>
                        <a:t> </a:t>
                      </a: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 pitchFamily="34" charset="0"/>
                          <a:ea typeface="Helvetica LT Std Light"/>
                          <a:cs typeface="Helvetica LT Std Light"/>
                          <a:sym typeface="Helvetica LT Std Light"/>
                        </a:rPr>
                        <a:t>en projectes de recerca amb empreses i administracions</a:t>
                      </a:r>
                      <a:endParaRPr sz="1400" dirty="0">
                        <a:solidFill>
                          <a:schemeClr val="tx1"/>
                        </a:solidFill>
                        <a:latin typeface="Helvetica LT Std Light" pitchFamily="34" charset="0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2112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  <a:latin typeface="Helvetica LT Std Light" pitchFamily="34" charset="0"/>
                        </a:rPr>
                        <a:t>6</a:t>
                      </a: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 pitchFamily="34" charset="0"/>
                        </a:rPr>
                        <a:t>13</a:t>
                      </a: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 pitchFamily="34" charset="0"/>
                        </a:rPr>
                        <a:t>Projectes d’innovació contractats</a:t>
                      </a: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" name="2 Marcador de texto"/>
          <p:cNvSpPr txBox="1"/>
          <p:nvPr/>
        </p:nvSpPr>
        <p:spPr>
          <a:xfrm>
            <a:off x="5533662" y="233919"/>
            <a:ext cx="3568031" cy="5243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defTabSz="914400">
              <a:spcBef>
                <a:spcPts val="500"/>
              </a:spcBef>
              <a:defRPr sz="2400" b="1">
                <a:solidFill>
                  <a:srgbClr val="F79502"/>
                </a:solidFill>
                <a:latin typeface="Helvetica LT Std Light"/>
                <a:ea typeface="Helvetica LT Std Light"/>
                <a:cs typeface="Helvetica LT Std Light"/>
                <a:sym typeface="Helvetica LT Std Light"/>
              </a:defRPr>
            </a:lvl1pPr>
          </a:lstStyle>
          <a:p>
            <a:pPr>
              <a:lnSpc>
                <a:spcPct val="120000"/>
              </a:lnSpc>
            </a:pPr>
            <a:r>
              <a:rPr lang="ca-ES" b="0" dirty="0">
                <a:latin typeface="Helvetica LT" panose="02000803040000020004" pitchFamily="2" charset="0"/>
              </a:rPr>
              <a:t>Contractes </a:t>
            </a:r>
            <a:r>
              <a:rPr lang="ca-ES" b="0">
                <a:latin typeface="Helvetica LT" panose="02000803040000020004" pitchFamily="2" charset="0"/>
              </a:rPr>
              <a:t>amb Entitats</a:t>
            </a:r>
            <a:endParaRPr b="0" dirty="0">
              <a:latin typeface="Helvetica LT" panose="02000803040000020004" pitchFamily="2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765679" y="1271735"/>
            <a:ext cx="422420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dirty="0">
                <a:solidFill>
                  <a:schemeClr val="tx1"/>
                </a:solidFill>
                <a:latin typeface="Helvetica LT Std Light" pitchFamily="34" charset="0"/>
              </a:rPr>
              <a:t>Fem arribar la innovació a les empreses i les institucions  a través de la contractació de recerca i serveis de la UB</a:t>
            </a:r>
          </a:p>
          <a:p>
            <a:endParaRPr lang="ca-ES" dirty="0">
              <a:solidFill>
                <a:schemeClr val="tx1"/>
              </a:solidFill>
              <a:latin typeface="Helvetica LT Std Light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135D505-E8C2-4C50-B6DE-04B3D0A9A2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18" y="85256"/>
            <a:ext cx="963820" cy="96382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B0C3274-3CD6-4B96-898A-F4EFE4C6A5F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972" y="126519"/>
            <a:ext cx="821690" cy="82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453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7" name="2 Marcador de texto"/>
          <p:cNvSpPr txBox="1"/>
          <p:nvPr/>
        </p:nvSpPr>
        <p:spPr>
          <a:xfrm>
            <a:off x="984898" y="234733"/>
            <a:ext cx="3631801" cy="5668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defTabSz="914400">
              <a:spcBef>
                <a:spcPts val="500"/>
              </a:spcBef>
              <a:defRPr sz="2400" b="1">
                <a:solidFill>
                  <a:srgbClr val="F79502"/>
                </a:solidFill>
                <a:latin typeface="Helvetica LT Std Light"/>
                <a:ea typeface="Helvetica LT Std Light"/>
                <a:cs typeface="Helvetica LT Std Light"/>
                <a:sym typeface="Helvetica LT Std Light"/>
              </a:defRPr>
            </a:lvl1pPr>
          </a:lstStyle>
          <a:p>
            <a:pPr>
              <a:lnSpc>
                <a:spcPct val="120000"/>
              </a:lnSpc>
            </a:pPr>
            <a:r>
              <a:rPr lang="ca-ES" b="0" dirty="0">
                <a:latin typeface="Helvetica LT" panose="02000803040000020004" pitchFamily="2" charset="0"/>
              </a:rPr>
              <a:t>Valorització i llicències</a:t>
            </a:r>
            <a:endParaRPr b="0" dirty="0">
              <a:latin typeface="Helvetica LT" panose="02000803040000020004" pitchFamily="2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19613" y="964196"/>
            <a:ext cx="48273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dirty="0">
                <a:solidFill>
                  <a:schemeClr val="tx1"/>
                </a:solidFill>
                <a:latin typeface="Helvetica LT Std Light" pitchFamily="34" charset="0"/>
              </a:rPr>
              <a:t>Transferim la innovació de la UB a les empreses a través de llicències</a:t>
            </a:r>
          </a:p>
        </p:txBody>
      </p:sp>
      <p:graphicFrame>
        <p:nvGraphicFramePr>
          <p:cNvPr id="1922" name="Tabla 9"/>
          <p:cNvGraphicFramePr/>
          <p:nvPr>
            <p:extLst>
              <p:ext uri="{D42A27DB-BD31-4B8C-83A1-F6EECF244321}">
                <p14:modId xmlns:p14="http://schemas.microsoft.com/office/powerpoint/2010/main" val="4275706528"/>
              </p:ext>
            </p:extLst>
          </p:nvPr>
        </p:nvGraphicFramePr>
        <p:xfrm>
          <a:off x="297750" y="1705508"/>
          <a:ext cx="4252473" cy="475354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589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2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4359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135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ca-ES"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Patents en cartera (Famílies</a:t>
                      </a:r>
                      <a:r>
                        <a:rPr lang="ca-ES" sz="1400" baseline="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 de p</a:t>
                      </a: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atents disponibles per transferir)</a:t>
                      </a: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698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86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Patents sol·licitades</a:t>
                      </a: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950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50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Invencions</a:t>
                      </a:r>
                      <a:r>
                        <a:rPr lang="ca-ES" sz="1400" baseline="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 avaluades</a:t>
                      </a: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185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17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Tecnologies</a:t>
                      </a:r>
                      <a:r>
                        <a:rPr lang="ca-ES" sz="1400" baseline="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 llicenciades</a:t>
                      </a: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3685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10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Acords de transferència</a:t>
                      </a:r>
                      <a:r>
                        <a:rPr lang="ca-ES" sz="1400" baseline="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 de material</a:t>
                      </a:r>
                      <a:endParaRPr lang="ca-ES"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3451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3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Registres de software</a:t>
                      </a: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7044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289.953 €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Ingressos per llicències</a:t>
                      </a: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" name="2 Marcador de texto"/>
          <p:cNvSpPr txBox="1"/>
          <p:nvPr/>
        </p:nvSpPr>
        <p:spPr>
          <a:xfrm>
            <a:off x="5819849" y="192538"/>
            <a:ext cx="3376690" cy="5668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defTabSz="914400">
              <a:spcBef>
                <a:spcPts val="500"/>
              </a:spcBef>
              <a:defRPr sz="2400" b="1">
                <a:solidFill>
                  <a:srgbClr val="F79502"/>
                </a:solidFill>
                <a:latin typeface="Helvetica LT Std Light"/>
                <a:ea typeface="Helvetica LT Std Light"/>
                <a:cs typeface="Helvetica LT Std Light"/>
                <a:sym typeface="Helvetica LT Std Light"/>
              </a:defRPr>
            </a:lvl1pPr>
          </a:lstStyle>
          <a:p>
            <a:pPr>
              <a:lnSpc>
                <a:spcPct val="120000"/>
              </a:lnSpc>
            </a:pPr>
            <a:r>
              <a:rPr lang="ca-ES" b="0" dirty="0">
                <a:latin typeface="Helvetica LT" panose="02000803040000020004" pitchFamily="2" charset="0"/>
              </a:rPr>
              <a:t>Creació d’empreses</a:t>
            </a:r>
            <a:endParaRPr b="0" dirty="0">
              <a:latin typeface="Helvetica LT" panose="02000803040000020004" pitchFamily="2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5129838" y="910484"/>
            <a:ext cx="38110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dirty="0">
                <a:solidFill>
                  <a:schemeClr val="tx1"/>
                </a:solidFill>
                <a:latin typeface="Helvetica LT Std Light" pitchFamily="34" charset="0"/>
              </a:rPr>
              <a:t>Impulsem la creació d’empreses innovadores i n’afavorim el seu creixement i consolidació</a:t>
            </a:r>
          </a:p>
        </p:txBody>
      </p:sp>
      <p:graphicFrame>
        <p:nvGraphicFramePr>
          <p:cNvPr id="19" name="Tabla 9"/>
          <p:cNvGraphicFramePr/>
          <p:nvPr>
            <p:extLst>
              <p:ext uri="{D42A27DB-BD31-4B8C-83A1-F6EECF244321}">
                <p14:modId xmlns:p14="http://schemas.microsoft.com/office/powerpoint/2010/main" val="2057861494"/>
              </p:ext>
            </p:extLst>
          </p:nvPr>
        </p:nvGraphicFramePr>
        <p:xfrm>
          <a:off x="5171743" y="1900220"/>
          <a:ext cx="3657135" cy="2219263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047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9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75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2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Spin-off creades</a:t>
                      </a: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7044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15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Projectes d’emprenedors assessorats</a:t>
                      </a: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7044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448482"/>
                  </a:ext>
                </a:extLst>
              </a:tr>
            </a:tbl>
          </a:graphicData>
        </a:graphic>
      </p:graphicFrame>
      <p:sp>
        <p:nvSpPr>
          <p:cNvPr id="38" name="Envia’ns un correu…"/>
          <p:cNvSpPr txBox="1"/>
          <p:nvPr/>
        </p:nvSpPr>
        <p:spPr>
          <a:xfrm>
            <a:off x="5480727" y="5649420"/>
            <a:ext cx="3227345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1400">
                <a:solidFill>
                  <a:srgbClr val="535353"/>
                </a:solidFill>
                <a:latin typeface="Helvetica LT Std Light"/>
                <a:ea typeface="Helvetica LT Std Light"/>
                <a:cs typeface="Helvetica LT Std Light"/>
                <a:sym typeface="Helvetica LT Std Light"/>
              </a:defRPr>
            </a:pPr>
            <a:r>
              <a:rPr lang="ca-ES" dirty="0">
                <a:solidFill>
                  <a:schemeClr val="tx1"/>
                </a:solidFill>
              </a:rPr>
              <a:t>www.fbg.ub.edu  |  </a:t>
            </a:r>
            <a:r>
              <a:rPr dirty="0">
                <a:solidFill>
                  <a:schemeClr val="tx1"/>
                </a:solidFill>
              </a:rPr>
              <a:t>fbg@fbg.ub.edu</a:t>
            </a:r>
          </a:p>
        </p:txBody>
      </p:sp>
      <p:sp>
        <p:nvSpPr>
          <p:cNvPr id="41" name="Segueix-nos…"/>
          <p:cNvSpPr txBox="1"/>
          <p:nvPr/>
        </p:nvSpPr>
        <p:spPr>
          <a:xfrm>
            <a:off x="5151104" y="5963711"/>
            <a:ext cx="1558039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1400" b="1">
                <a:solidFill>
                  <a:srgbClr val="535353"/>
                </a:solidFill>
                <a:latin typeface="Helvetica LT Std Light"/>
                <a:ea typeface="Helvetica LT Std Light"/>
                <a:cs typeface="Helvetica LT Std Light"/>
                <a:sym typeface="Helvetica LT Std Light"/>
              </a:defRPr>
            </a:pPr>
            <a:r>
              <a:rPr dirty="0"/>
              <a:t>@</a:t>
            </a:r>
            <a:r>
              <a:rPr b="0" dirty="0" err="1">
                <a:solidFill>
                  <a:schemeClr val="tx1"/>
                </a:solidFill>
              </a:rPr>
              <a:t>BoschiGimpera</a:t>
            </a:r>
            <a:endParaRPr b="0" dirty="0">
              <a:solidFill>
                <a:schemeClr val="tx1"/>
              </a:solidFill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6723767" y="5936539"/>
            <a:ext cx="2313903" cy="340553"/>
            <a:chOff x="6628070" y="5936539"/>
            <a:chExt cx="2515930" cy="340553"/>
          </a:xfrm>
        </p:grpSpPr>
        <p:sp>
          <p:nvSpPr>
            <p:cNvPr id="43" name="Segueix-nos…"/>
            <p:cNvSpPr txBox="1"/>
            <p:nvPr/>
          </p:nvSpPr>
          <p:spPr>
            <a:xfrm>
              <a:off x="6996224" y="5984977"/>
              <a:ext cx="2147776" cy="27699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>
              <a:spAutoFit/>
            </a:bodyPr>
            <a:lstStyle/>
            <a:p>
              <a:pPr>
                <a:defRPr sz="1400">
                  <a:solidFill>
                    <a:srgbClr val="535353"/>
                  </a:solidFill>
                  <a:latin typeface="Helvetica LT Std Light"/>
                  <a:ea typeface="Helvetica LT Std Light"/>
                  <a:cs typeface="Helvetica LT Std Light"/>
                  <a:sym typeface="Helvetica LT Std Light"/>
                </a:defRPr>
              </a:pPr>
              <a:r>
                <a:rPr sz="1200" dirty="0">
                  <a:solidFill>
                    <a:schemeClr val="tx1"/>
                  </a:solidFill>
                </a:rPr>
                <a:t>Fundació Bosch i </a:t>
              </a:r>
              <a:r>
                <a:rPr sz="1200" dirty="0" err="1">
                  <a:solidFill>
                    <a:schemeClr val="tx1"/>
                  </a:solidFill>
                </a:rPr>
                <a:t>Gimpera</a:t>
              </a:r>
              <a:endParaRPr sz="1200" dirty="0">
                <a:solidFill>
                  <a:schemeClr val="tx1"/>
                </a:solidFill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8070" y="5936539"/>
              <a:ext cx="509816" cy="340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25" name="Tabla 9"/>
          <p:cNvGraphicFramePr/>
          <p:nvPr>
            <p:extLst>
              <p:ext uri="{D42A27DB-BD31-4B8C-83A1-F6EECF244321}">
                <p14:modId xmlns:p14="http://schemas.microsoft.com/office/powerpoint/2010/main" val="2520195776"/>
              </p:ext>
            </p:extLst>
          </p:nvPr>
        </p:nvGraphicFramePr>
        <p:xfrm>
          <a:off x="5185916" y="4030391"/>
          <a:ext cx="3657135" cy="135268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047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9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5545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s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222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ca-ES"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Llocs</a:t>
                      </a:r>
                      <a:r>
                        <a:rPr lang="ca-ES" sz="1400" baseline="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 de feina</a:t>
                      </a:r>
                      <a:endParaRPr lang="ca-ES"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175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11,3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 pitchFamily="34" charset="0"/>
                          <a:ea typeface="Helvetica LT Std Light"/>
                          <a:cs typeface="Helvetica LT Std Light"/>
                          <a:sym typeface="Helvetica LT Std Light"/>
                        </a:rPr>
                        <a:t>M d’€ de facturació agregada</a:t>
                      </a: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919354"/>
              </p:ext>
            </p:extLst>
          </p:nvPr>
        </p:nvGraphicFramePr>
        <p:xfrm>
          <a:off x="5178252" y="3354645"/>
          <a:ext cx="3657135" cy="66751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047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9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5545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2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23</a:t>
                      </a:r>
                      <a:endParaRPr sz="2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lang="ca-ES"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ca-ES" sz="1400" dirty="0">
                          <a:solidFill>
                            <a:schemeClr val="tx1"/>
                          </a:solidFill>
                          <a:latin typeface="Helvetica LT Std Light"/>
                          <a:ea typeface="Helvetica LT Std Light"/>
                          <a:cs typeface="Helvetica LT Std Light"/>
                          <a:sym typeface="Helvetica LT Std Light"/>
                        </a:rPr>
                        <a:t>Spin-off participades actives</a:t>
                      </a:r>
                    </a:p>
                    <a:p>
                      <a:pPr algn="l" defTabSz="914400">
                        <a:lnSpc>
                          <a:spcPct val="9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endParaRPr sz="1400" dirty="0">
                        <a:solidFill>
                          <a:schemeClr val="tx1"/>
                        </a:solidFill>
                        <a:latin typeface="Helvetica LT Std Light"/>
                        <a:ea typeface="Helvetica LT Std Light"/>
                        <a:cs typeface="Helvetica LT Std Light"/>
                        <a:sym typeface="Helvetica LT Std Light"/>
                      </a:endParaRPr>
                    </a:p>
                  </a:txBody>
                  <a:tcPr marL="45720" marR="4572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26 Rectángulo"/>
          <p:cNvSpPr/>
          <p:nvPr/>
        </p:nvSpPr>
        <p:spPr>
          <a:xfrm>
            <a:off x="5129838" y="5628154"/>
            <a:ext cx="3886566" cy="808433"/>
          </a:xfrm>
          <a:prstGeom prst="rect">
            <a:avLst/>
          </a:prstGeom>
          <a:noFill/>
          <a:ln w="57150">
            <a:solidFill>
              <a:srgbClr val="F68B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D0ABB5E-638C-403E-BEA6-7928A9AD3A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80" y="123864"/>
            <a:ext cx="813476" cy="81347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E676413-DC18-45E4-BAE5-39F20A02774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39" y="57142"/>
            <a:ext cx="920686" cy="92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187488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resentación3">
  <a:themeElements>
    <a:clrScheme name="Presentación3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esentación3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resentación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F09102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F09102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2307</TotalTime>
  <Words>483</Words>
  <Application>Microsoft Office PowerPoint</Application>
  <PresentationFormat>Presentación en pantalla (4:3)</PresentationFormat>
  <Paragraphs>94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Helvetica LT</vt:lpstr>
      <vt:lpstr>Helvetica LT Std Light</vt:lpstr>
      <vt:lpstr>Diseño personalizado</vt:lpstr>
      <vt:lpstr>1_Diseño personalizado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Mariona Ferrer</dc:creator>
  <cp:lastModifiedBy>Mariona Ferrer</cp:lastModifiedBy>
  <cp:revision>189</cp:revision>
  <cp:lastPrinted>2023-08-23T08:06:28Z</cp:lastPrinted>
  <dcterms:modified xsi:type="dcterms:W3CDTF">2023-08-23T08:06:46Z</dcterms:modified>
</cp:coreProperties>
</file>